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332" r:id="rId4"/>
    <p:sldId id="333" r:id="rId5"/>
    <p:sldId id="339" r:id="rId6"/>
    <p:sldId id="335" r:id="rId7"/>
    <p:sldId id="336" r:id="rId8"/>
    <p:sldId id="338" r:id="rId9"/>
    <p:sldId id="337" r:id="rId10"/>
    <p:sldId id="34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341" r:id="rId20"/>
    <p:sldId id="267" r:id="rId21"/>
    <p:sldId id="268" r:id="rId22"/>
    <p:sldId id="269" r:id="rId23"/>
    <p:sldId id="343" r:id="rId24"/>
    <p:sldId id="270" r:id="rId25"/>
    <p:sldId id="344" r:id="rId26"/>
    <p:sldId id="342" r:id="rId27"/>
    <p:sldId id="345" r:id="rId28"/>
    <p:sldId id="347" r:id="rId29"/>
    <p:sldId id="348" r:id="rId30"/>
    <p:sldId id="346" r:id="rId31"/>
    <p:sldId id="349" r:id="rId32"/>
    <p:sldId id="271" r:id="rId33"/>
    <p:sldId id="350" r:id="rId34"/>
    <p:sldId id="272" r:id="rId35"/>
    <p:sldId id="273" r:id="rId36"/>
    <p:sldId id="351" r:id="rId37"/>
    <p:sldId id="274" r:id="rId38"/>
    <p:sldId id="352" r:id="rId39"/>
    <p:sldId id="387" r:id="rId40"/>
    <p:sldId id="388" r:id="rId41"/>
    <p:sldId id="275" r:id="rId42"/>
    <p:sldId id="276" r:id="rId43"/>
    <p:sldId id="354" r:id="rId44"/>
    <p:sldId id="277" r:id="rId45"/>
    <p:sldId id="278" r:id="rId46"/>
    <p:sldId id="279" r:id="rId47"/>
    <p:sldId id="280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53" r:id="rId60"/>
    <p:sldId id="366" r:id="rId61"/>
    <p:sldId id="367" r:id="rId62"/>
    <p:sldId id="368" r:id="rId63"/>
    <p:sldId id="281" r:id="rId64"/>
    <p:sldId id="282" r:id="rId65"/>
    <p:sldId id="283" r:id="rId66"/>
    <p:sldId id="379" r:id="rId67"/>
    <p:sldId id="369" r:id="rId68"/>
    <p:sldId id="370" r:id="rId69"/>
    <p:sldId id="371" r:id="rId70"/>
    <p:sldId id="372" r:id="rId71"/>
    <p:sldId id="374" r:id="rId72"/>
    <p:sldId id="375" r:id="rId73"/>
    <p:sldId id="376" r:id="rId74"/>
    <p:sldId id="378" r:id="rId75"/>
    <p:sldId id="377" r:id="rId76"/>
    <p:sldId id="381" r:id="rId77"/>
    <p:sldId id="380" r:id="rId78"/>
    <p:sldId id="285" r:id="rId79"/>
    <p:sldId id="287" r:id="rId80"/>
    <p:sldId id="286" r:id="rId81"/>
    <p:sldId id="288" r:id="rId82"/>
    <p:sldId id="382" r:id="rId83"/>
    <p:sldId id="383" r:id="rId84"/>
    <p:sldId id="373" r:id="rId85"/>
    <p:sldId id="384" r:id="rId86"/>
    <p:sldId id="289" r:id="rId87"/>
    <p:sldId id="385" r:id="rId88"/>
    <p:sldId id="386" r:id="rId8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 dirty="0"/>
            <a:t>DURACIÓN: </a:t>
          </a:r>
          <a:r>
            <a:rPr lang="es-ES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kern="1200" dirty="0"/>
            <a:t>horas</a:t>
          </a:r>
          <a:endParaRPr lang="en-US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</a:t>
          </a:r>
          <a:r>
            <a:rPr lang="es-ES" dirty="0"/>
            <a:t>, 10 y 11 de Abril de 9:00 a 14:00 y 15:00 a 17:00 y 12 de Abril de 9:00 a 15:00</a:t>
          </a: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DURACIÓN: </a:t>
          </a:r>
          <a:r>
            <a:rPr lang="es-ES" sz="2800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sz="2800" kern="1200" dirty="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MODALIDAD: </a:t>
          </a:r>
          <a:r>
            <a:rPr lang="es-ES" sz="2800" kern="1200"/>
            <a:t>Online</a:t>
          </a:r>
          <a:endParaRPr lang="en-US" sz="28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</a:t>
          </a:r>
          <a:r>
            <a:rPr lang="es-ES" sz="2800" kern="1200" dirty="0"/>
            <a:t>, 10 y 11 de Abril de 9:00 a 14:00 y 15:00 a 17:00 y 12 de Abril de 9:00 a 15:00</a:t>
          </a: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FD47E-D480-5E1B-012A-41FFFB8C3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2C225D-D1C7-2925-E730-BCC213FE2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9097F-3BC2-AF1F-B134-C141C980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A4D96E-6102-9A5A-34BC-D8252A9F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1554-ED82-B9F3-E556-689BAC3E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0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AD9AC-A385-1CA9-BC78-AC9C32D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CBC4E2-1B3D-5F57-B70B-6967F112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E36D50-5345-3A57-9A5D-A9E6D7EC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D2CAB-FF90-2C91-5DF5-F622700E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69E283-9919-80DC-DC24-93E5434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3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BE00DA-B1F7-E36D-4DBC-37F0AE4DC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C503-100B-D765-4A76-69AF3C222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FC713A-527E-6AEC-2996-1B930530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9FB7BB-76F8-6571-F8C3-7647752F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262CD4-0219-BC0D-21FD-7A3344F8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04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360FF-8E3A-B397-7BC1-25338F8A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B1C28-0D71-2907-497C-BA837361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5C18F-9612-DB8C-9CCC-6FE4A810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C8C37-D379-1346-59BF-D76F1E74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977CF-CD7F-1377-80F4-F9EE9D49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29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11C9-4EBD-7A75-3B8A-E51E2535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E5CC6-2767-6254-CF0C-7A5685E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CFD74-129F-8519-352C-926E3CC6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EA6CD-C9D8-35A9-84F0-E5737CEC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BF0DE9-B67A-2FDF-F663-0CBCBDA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E3C60-1929-153D-08DB-ADAD224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FFD8B6-48BF-3594-20F9-247536B78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C889DA-F4D7-3FC0-B216-6337E454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04DF76-13F0-DEA5-5E17-2E3BDE19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C78C04-EF3D-EFC6-7C3B-1A71B31C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D37A2A-503E-4945-D532-1BA9580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6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4348-1DA3-98C7-3208-32918089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1BDC68-167C-8AF5-5444-ADE225CFF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314953-585D-D0D9-E133-9A98ABEA2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1932C6-0DAF-C8AF-9CBC-5E3CFEA8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86EBBE-1FE9-F236-F7FC-FF1B8B52F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4ED43A-BA21-63A6-E51E-599B320B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5788D7-6311-5635-346D-46347A99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625269-70F4-CD62-6E19-36AE9B1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55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27D8E-C3C4-4B1D-DC18-EBB1F5E0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682CA8-7726-562F-CA04-8E7CC25A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4A79EA-BD4F-43E0-9E94-662C99A8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EC18C7-9DF3-8238-D2AA-B2F0C6EC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2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29CA9C-4096-076E-15F9-EBF39C8B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9D1F2C-26A4-157C-83BE-66ADA79E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E8DF76-5BC4-8575-0162-9BF4807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00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8460F-39B2-5429-CC5B-637B8C21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205BB-E9BA-29B2-FCAA-14867217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69687-0C63-DD87-4B2E-47D14C2C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F6BB6-3B13-AB04-4BB2-6C7B23A2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B3F77-86FF-9216-FD7A-DF991561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91A4AC-40E0-2707-C7BF-9FA65F56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43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49C9F-AA2D-4022-E36A-AB6F53DF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889BC3-DF9D-39B6-6522-A332E9B8A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2AD1F2-8090-33E0-ECF7-08D910436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8AA260-415B-CE6C-BB14-2B785CF2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C87E36-FABB-8A22-7DEC-C6A2B8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27B5F5-3118-B41D-633C-0B581E76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78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267737-5056-C2F5-B0DD-9668A4B5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0859D-0417-4B2E-ADE5-129E915A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6A33B-99BB-24AA-88E7-CB064AE29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2A80B-5EB8-4004-AA0B-4A49A3038116}" type="datetimeFigureOut">
              <a:rPr lang="es-ES" smtClean="0"/>
              <a:t>12/04/2023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D34D35-AB54-EDA1-5239-03971BC5F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D9BE3-C187-3CBF-9CAE-33643160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75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D28790-468C-D216-2468-486B0756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r="412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9EBECF8-0282-D2A3-3D86-E86F8D664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74" y="643467"/>
            <a:ext cx="87666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EAFC37-253C-3BCE-6AB9-DC183FD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s-ES" dirty="0"/>
              <a:t>MONGODB</a:t>
            </a:r>
          </a:p>
        </p:txBody>
      </p:sp>
      <p:pic>
        <p:nvPicPr>
          <p:cNvPr id="16" name="Graphic 6" descr="Base de datos">
            <a:extLst>
              <a:ext uri="{FF2B5EF4-FFF2-40B4-BE49-F238E27FC236}">
                <a16:creationId xmlns:a16="http://schemas.microsoft.com/office/drawing/2014/main" id="{F1B0A7A6-3AE1-1549-2693-E8B177353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168AED-484B-C8F6-3CDF-C2E565F5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El gestor de base de datos MongoDB se lo puede asociar a un conjunto de gestores de bases de datos que no tienen como lenguaje principal el SQL para su manipulación.</a:t>
            </a:r>
          </a:p>
          <a:p>
            <a:pPr algn="just"/>
            <a:r>
              <a:rPr lang="es-ES" sz="2000" dirty="0"/>
              <a:t>Los gestores de bases de datos NoSQL no requieren estructuras fijas como tablas, normalmente no soportan operaciones </a:t>
            </a:r>
            <a:r>
              <a:rPr lang="es-ES" sz="2000" dirty="0" err="1"/>
              <a:t>join</a:t>
            </a:r>
            <a:r>
              <a:rPr lang="es-ES" sz="2000" dirty="0"/>
              <a:t> y presentan como gran ventaja que pueden escalar en forma sencilla.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767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F3AE1C-CD9C-3D56-A628-ED547068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 DE DATOS DOCUMENTAL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FE9A40A-E632-790F-FDEB-D767316C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13" y="2072640"/>
            <a:ext cx="89256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0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56D01-89C0-A49F-0F64-8D4EEE91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MOTORES NOSQL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D5F2824-971B-54E9-3102-9CF71EEB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3" y="1275525"/>
            <a:ext cx="2843908" cy="2843908"/>
          </a:xfrm>
          <a:prstGeom prst="rect">
            <a:avLst/>
          </a:prstGeom>
        </p:spPr>
      </p:pic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AA8FC5DD-4B56-1E95-03E7-FA03AE0E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4" y="1744770"/>
            <a:ext cx="2843908" cy="190541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00737872-AA9A-E021-6AFD-F7A759CD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05" y="2164246"/>
            <a:ext cx="2843908" cy="10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06397-6A02-1634-7757-7DCB2A94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sz="4100"/>
              <a:t>CARACTERÍSTICAS MONGODB</a:t>
            </a:r>
          </a:p>
        </p:txBody>
      </p:sp>
      <p:pic>
        <p:nvPicPr>
          <p:cNvPr id="5" name="Picture 4" descr="Montacargas levantando un contenedor en el jardín">
            <a:extLst>
              <a:ext uri="{FF2B5EF4-FFF2-40B4-BE49-F238E27FC236}">
                <a16:creationId xmlns:a16="http://schemas.microsoft.com/office/drawing/2014/main" id="{EDC6386E-4625-54E7-8CD0-A6704D0F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8" r="2599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275CE-0961-1C4C-4B52-354CCFA3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s-ES" sz="2000" dirty="0"/>
              <a:t>Indexación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Balanceo de carga</a:t>
            </a:r>
          </a:p>
          <a:p>
            <a:r>
              <a:rPr lang="es-ES" sz="2000" dirty="0"/>
              <a:t>Almacenamiento de archivos</a:t>
            </a:r>
          </a:p>
          <a:p>
            <a:r>
              <a:rPr lang="es-ES" sz="2000" dirty="0"/>
              <a:t>Agregación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4901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FC64F5-1A18-CE2C-3846-0968E2D9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dirty="0"/>
              <a:t>JSON</a:t>
            </a:r>
          </a:p>
        </p:txBody>
      </p:sp>
      <p:pic>
        <p:nvPicPr>
          <p:cNvPr id="5" name="Picture 4" descr="Pila de revistas en una mesa">
            <a:extLst>
              <a:ext uri="{FF2B5EF4-FFF2-40B4-BE49-F238E27FC236}">
                <a16:creationId xmlns:a16="http://schemas.microsoft.com/office/drawing/2014/main" id="{BD5E009F-EB0D-475F-F122-B6C7818F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r="7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5A241-E815-E53A-59FF-DC182CF99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{</a:t>
            </a:r>
          </a:p>
          <a:p>
            <a:pPr marL="0" indent="0">
              <a:buNone/>
            </a:pPr>
            <a:r>
              <a:rPr lang="es-ES" sz="2000" dirty="0"/>
              <a:t>  </a:t>
            </a:r>
            <a:r>
              <a:rPr lang="es-ES" sz="2000" dirty="0" err="1"/>
              <a:t>codigo</a:t>
            </a:r>
            <a:r>
              <a:rPr lang="es-ES" sz="2000" dirty="0"/>
              <a:t>: 1,  </a:t>
            </a:r>
          </a:p>
          <a:p>
            <a:pPr marL="0" indent="0">
              <a:buNone/>
            </a:pPr>
            <a:r>
              <a:rPr lang="es-ES" sz="2000" dirty="0"/>
              <a:t>  nombre: 'El </a:t>
            </a:r>
            <a:r>
              <a:rPr lang="es-ES" sz="2000" dirty="0" err="1"/>
              <a:t>aleph</a:t>
            </a:r>
            <a:r>
              <a:rPr lang="es-ES" sz="2000" dirty="0"/>
              <a:t>',</a:t>
            </a:r>
          </a:p>
          <a:p>
            <a:pPr marL="0" indent="0">
              <a:buNone/>
            </a:pPr>
            <a:r>
              <a:rPr lang="es-ES" sz="2000" dirty="0"/>
              <a:t>  autor: 'Borges',</a:t>
            </a:r>
          </a:p>
          <a:p>
            <a:pPr marL="0" indent="0">
              <a:buNone/>
            </a:pPr>
            <a:r>
              <a:rPr lang="es-ES" sz="2000" dirty="0"/>
              <a:t>  editoriales: ['</a:t>
            </a:r>
            <a:r>
              <a:rPr lang="es-ES" sz="2000" dirty="0" err="1"/>
              <a:t>Planeta','Siglo</a:t>
            </a:r>
            <a:r>
              <a:rPr lang="es-ES" sz="2000" dirty="0"/>
              <a:t> XXI']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17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270B86-A2FA-9311-8CAC-BB77A8457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85658"/>
            <a:ext cx="10945825" cy="36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 CUENTA DE MONGODB ATLAS Y LANZAR PRIMER CLUSTER</a:t>
            </a:r>
          </a:p>
        </p:txBody>
      </p:sp>
    </p:spTree>
    <p:extLst>
      <p:ext uri="{BB962C8B-B14F-4D97-AF65-F5344CB8AC3E}">
        <p14:creationId xmlns:p14="http://schemas.microsoft.com/office/powerpoint/2010/main" val="230846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7E429-CC0A-E52B-65A8-B0EBB932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MONGODB COMPASS</a:t>
            </a:r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BDE785EE-B4CE-DFD2-4585-A7C4136FC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29" y="2354239"/>
            <a:ext cx="658014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sz="5400" dirty="0"/>
              <a:t>RECORRIDO POR MONGODB COMPASS Y CONECTARNOS A NUESTRO CLUSTER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915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75271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Marcador de contenido 11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12455E83-278C-2EAC-4D44-A62DED33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A5F16-DADE-DDD9-45ED-53A0F0B6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/>
              <a:t>INSERTAR DOCUMENTOS</a:t>
            </a:r>
            <a:endParaRPr lang="es-ES" dirty="0"/>
          </a:p>
        </p:txBody>
      </p:sp>
      <p:pic>
        <p:nvPicPr>
          <p:cNvPr id="30" name="Picture 29" descr="Gafas encima de un libro">
            <a:extLst>
              <a:ext uri="{FF2B5EF4-FFF2-40B4-BE49-F238E27FC236}">
                <a16:creationId xmlns:a16="http://schemas.microsoft.com/office/drawing/2014/main" id="{FDCDDD9D-FE62-8E72-7269-7812DE6E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" r="2933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2E4FE-B702-10DE-9F6A-68E86476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Para inserta un documento o un conjunto de documentos disponemos de los métodos: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insertOne</a:t>
            </a:r>
            <a:r>
              <a:rPr lang="es-ES" sz="2000" dirty="0"/>
              <a:t>: Inserta un documento en una colección.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insertMany</a:t>
            </a:r>
            <a:r>
              <a:rPr lang="es-ES" sz="2000" dirty="0"/>
              <a:t>: Inserta múltiples documentos en una colección.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5385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9D278-9700-B7D0-ADA1-7A09B022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CAMPO OBLIGATORIO _ID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54D58-898D-EA4D-6C6F-91166B62F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En MongoDB, cada documento almacenado en una colección requiere un único _id que actúa como clave principal . Si se inserta documento omite el _id, el controlador MongoDB automáticamente genera un </a:t>
            </a:r>
            <a:r>
              <a:rPr lang="es-ES" sz="2000" dirty="0" err="1"/>
              <a:t>ObjectId</a:t>
            </a:r>
            <a:r>
              <a:rPr lang="es-ES" sz="2000" dirty="0"/>
              <a:t> para el _id. </a:t>
            </a:r>
          </a:p>
        </p:txBody>
      </p:sp>
    </p:spTree>
    <p:extLst>
      <p:ext uri="{BB962C8B-B14F-4D97-AF65-F5344CB8AC3E}">
        <p14:creationId xmlns:p14="http://schemas.microsoft.com/office/powerpoint/2010/main" val="188588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526020-093A-FEB7-81C3-FAA1A07C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RECUPERAR DOCUMENTOS</a:t>
            </a:r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9EB52287-DD23-DF4C-8D11-493031359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8" y="579473"/>
            <a:ext cx="10729942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4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54043E-F288-9606-B711-44E6238C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COMPARACIÓN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FAA71A-6AB8-74ED-C600-C200976F4CBB}"/>
              </a:ext>
            </a:extLst>
          </p:cNvPr>
          <p:cNvSpPr txBox="1"/>
          <p:nvPr/>
        </p:nvSpPr>
        <p:spPr>
          <a:xfrm>
            <a:off x="7538022" y="713313"/>
            <a:ext cx="3815778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$eq - equal - igual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 - low than - menor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$lte - low than equal - menor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 - greater than - mayor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$gte - greater than equal - mayor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$ne - not equal - distinto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$in - in - dentro de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$nin - not in - no dentro de </a:t>
            </a:r>
          </a:p>
        </p:txBody>
      </p:sp>
    </p:spTree>
    <p:extLst>
      <p:ext uri="{BB962C8B-B14F-4D97-AF65-F5344CB8AC3E}">
        <p14:creationId xmlns:p14="http://schemas.microsoft.com/office/powerpoint/2010/main" val="209481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</a:t>
            </a:r>
          </a:p>
        </p:txBody>
      </p:sp>
    </p:spTree>
    <p:extLst>
      <p:ext uri="{BB962C8B-B14F-4D97-AF65-F5344CB8AC3E}">
        <p14:creationId xmlns:p14="http://schemas.microsoft.com/office/powerpoint/2010/main" val="46238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13B3E-0009-E578-1E94-2702D500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ELIMINAR DOCUMENTOS Y BBDD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E4BBD1C1-661B-0C10-0AE0-FB068BD2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/>
          <a:stretch/>
        </p:blipFill>
        <p:spPr>
          <a:xfrm>
            <a:off x="977134" y="579473"/>
            <a:ext cx="1023773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2</a:t>
            </a:r>
          </a:p>
        </p:txBody>
      </p:sp>
    </p:spTree>
    <p:extLst>
      <p:ext uri="{BB962C8B-B14F-4D97-AF65-F5344CB8AC3E}">
        <p14:creationId xmlns:p14="http://schemas.microsoft.com/office/powerpoint/2010/main" val="273370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7F0A14-87EE-FCD0-88A0-44406E51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UN ELEMENTO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82FA8DFE-B2E5-7651-5475-AFB7CDDF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522609"/>
            <a:ext cx="10768181" cy="322819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3</a:t>
            </a:r>
          </a:p>
        </p:txBody>
      </p:sp>
    </p:spTree>
    <p:extLst>
      <p:ext uri="{BB962C8B-B14F-4D97-AF65-F5344CB8AC3E}">
        <p14:creationId xmlns:p14="http://schemas.microsoft.com/office/powerpoint/2010/main" val="238439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Introducción</a:t>
            </a:r>
          </a:p>
          <a:p>
            <a:r>
              <a:rPr lang="es-ES" sz="2000" dirty="0"/>
              <a:t>Operaciones en bases de datos documentales</a:t>
            </a:r>
          </a:p>
          <a:p>
            <a:r>
              <a:rPr lang="es-ES" sz="2000" dirty="0"/>
              <a:t>Índices</a:t>
            </a:r>
          </a:p>
          <a:p>
            <a:r>
              <a:rPr lang="es-ES" sz="2000" dirty="0" err="1"/>
              <a:t>Agregation</a:t>
            </a:r>
            <a:r>
              <a:rPr lang="es-ES" sz="2000" dirty="0"/>
              <a:t> Pipeline</a:t>
            </a:r>
          </a:p>
          <a:p>
            <a:r>
              <a:rPr lang="es-ES" sz="2000" dirty="0"/>
              <a:t>Esquemas en MongoDB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Otros aspectos relevantes en MongoDB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6E498B-A113-9B99-0E35-A1A9503B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MÚLTIPLES ELEMENTOS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A5ADAC-865B-E44F-6039-C35E2F6A4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3237074"/>
            <a:ext cx="10744200" cy="21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2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4</a:t>
            </a:r>
          </a:p>
        </p:txBody>
      </p:sp>
    </p:spTree>
    <p:extLst>
      <p:ext uri="{BB962C8B-B14F-4D97-AF65-F5344CB8AC3E}">
        <p14:creationId xmlns:p14="http://schemas.microsoft.com/office/powerpoint/2010/main" val="267252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F7A8EA-9A21-32EE-6BB5-922D1FF5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LÓGICOS</a:t>
            </a:r>
          </a:p>
        </p:txBody>
      </p:sp>
      <p:pic>
        <p:nvPicPr>
          <p:cNvPr id="10" name="Imagen 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A585970-BE6A-AC5A-E44F-9A02555E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1" y="2833430"/>
            <a:ext cx="4371155" cy="11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1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5</a:t>
            </a:r>
          </a:p>
        </p:txBody>
      </p:sp>
    </p:spTree>
    <p:extLst>
      <p:ext uri="{BB962C8B-B14F-4D97-AF65-F5344CB8AC3E}">
        <p14:creationId xmlns:p14="http://schemas.microsoft.com/office/powerpoint/2010/main" val="127093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B8CFD-70FC-465D-4159-42972E47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CURSORES Y MÉTODOS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45EE35BB-2A33-6DD8-31C1-45A803303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722825"/>
            <a:ext cx="5708649" cy="3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15205-A05A-2EB1-BE5F-3867184E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RECUPERAR SOLO ALGUNOS CAMPOS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36326-5F01-B524-509C-5FF57CC88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lvl="0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Hemos visto que 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’: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no le pasamos parámetros nos retorna todos los documentos de la colección que hace referencia: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db.libros.find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({precio: 50},{titulo:1,cantidad:1,_id:0})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primer parámetro en el caso que lo indiquemos filtra la colección y recupera los documentos que cumplen la condición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el segundo parámetro del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debemos especificar cada campo y un valor 1 indicando que se lo quiere recuperar.</a:t>
            </a:r>
          </a:p>
          <a:p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</a:t>
            </a:r>
            <a:r>
              <a:rPr lang="en-US" sz="5200" dirty="0"/>
              <a:t>6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20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8684A-3966-9DB0-2B25-4DC5C2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0988D5-999B-4F42-BA13-53D8098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125" y="2354239"/>
            <a:ext cx="69937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7</a:t>
            </a:r>
          </a:p>
        </p:txBody>
      </p:sp>
    </p:spTree>
    <p:extLst>
      <p:ext uri="{BB962C8B-B14F-4D97-AF65-F5344CB8AC3E}">
        <p14:creationId xmlns:p14="http://schemas.microsoft.com/office/powerpoint/2010/main" val="136947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AC1D22-F4D2-E370-E11D-630C29C8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DATE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9A9E9EDA-711C-E300-1EBB-56A98D209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21" y="579473"/>
            <a:ext cx="716015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2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 Y UBICACIÓN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BASES DE DATOS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MONGODB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EXPECTATIVAS DEL CURSO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8</a:t>
            </a:r>
          </a:p>
        </p:txBody>
      </p:sp>
    </p:spTree>
    <p:extLst>
      <p:ext uri="{BB962C8B-B14F-4D97-AF65-F5344CB8AC3E}">
        <p14:creationId xmlns:p14="http://schemas.microsoft.com/office/powerpoint/2010/main" val="1712731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FF221C-624E-E4D1-E74E-C4E9ACF3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70B6BF-FFC9-9E9C-AD85-C4BBA47C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812" y="812368"/>
            <a:ext cx="8032376" cy="40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9AB42-7FE1-505A-B003-00553616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SIMPLE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06C474-318A-2703-FBD2-11B815DF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2462969"/>
            <a:ext cx="10744200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45FB1-FE62-E9C7-A1A7-06FED7F5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ÍNDICE COMPUESTO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D0F9FA-F036-C684-093A-04AC0A74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087" y="715390"/>
            <a:ext cx="10945825" cy="39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7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EBB684-BFBA-E0E3-F750-9599D0E8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MULTIKEY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0C5832-5D6D-19E5-0E45-D49BF011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741" y="2072640"/>
            <a:ext cx="74306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0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2F1F50-23EF-5139-5C69-217607D5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GEOJSON</a:t>
            </a:r>
          </a:p>
        </p:txBody>
      </p:sp>
      <p:pic>
        <p:nvPicPr>
          <p:cNvPr id="5" name="Marcador de contenido 4" descr="Interfaz de usuario gráfica, Aplicación, Mapa&#10;&#10;Descripción generada automáticamente">
            <a:extLst>
              <a:ext uri="{FF2B5EF4-FFF2-40B4-BE49-F238E27FC236}">
                <a16:creationId xmlns:a16="http://schemas.microsoft.com/office/drawing/2014/main" id="{B5563840-9592-DDE5-BF1B-38E2A76CE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9" y="579473"/>
            <a:ext cx="695390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26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818DE1-1030-7689-24E7-E38896BF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/>
              <a:t>ÍNDICE GEOESPACIAL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21BB1-EDA4-21AF-1112-26DD99CA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/>
              <a:t>db.collection.createIndex( { &lt;location field&gt; : "2dsphere" } )</a:t>
            </a:r>
          </a:p>
          <a:p>
            <a:r>
              <a:rPr lang="en-US" sz="2000"/>
              <a:t>db.collection.createIndex( { &lt;location field&gt; : "2d" } )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740916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BD645-328A-E378-8FA6-494E0BBF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AGGREGATION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393ADB-200A-166D-D6A2-2D30F49A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50985"/>
            <a:ext cx="4942280" cy="35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8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DFD66C-5564-AD88-252B-D6F729078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$match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4583A9-4B2A-88F9-61DE-9E01B8AFA7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country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Spain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'Salamanca'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08411C-4D68-6CFD-63EA-CA0096DCE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54EB-1F51-9CD3-0892-624F8B989C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country : 1, city : 1, name : 1 } }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04529EC-BCF9-B48A-2AB5-5E4A5DF66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613705"/>
            <a:ext cx="10905066" cy="36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6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F4BEB-77D9-C3D5-63AC-F466363C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B03AA-AE92-AC2C-0DD7-502528BB6C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729BF-6CEC-9B49-73FF-2C5815331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D6009-BC8D-7EC2-3FEE-DCA00A2456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},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aggResults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D7C8B0-D3CC-052D-62D3-0C9AA67B1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unwind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31A16-EBD2-A1AD-67AD-AC210C6B5C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61F33-EEA8-6964-FE89-998C9131A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B27E1-10AF-DBE6-00D6-CAFC3A19DC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775AD1-BAE5-10A7-59B3-FF3FE3B33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limit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6F0F7-061E-4ACE-FEFE-CB2C1A8345A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$limit : 2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0A84CE-4885-72A3-FF46-2AAB08321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$addFields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C5943-2106-1F0D-2FDA-61D7909DA0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$addFields : { foundation_year : 1218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36292-4EF0-37AC-30C0-456E7BD5B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81119-51F2-28EE-5F21-2B746F82A0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$count : 'total_documents'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EC85B-FF85-681E-ACCB-D61E4F5B4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D5932-6A87-7F99-E891-BE60A08DC2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'USAL'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0,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1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foreignField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university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as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} }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54D99-C3DD-546A-D06B-25F3F421EC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sortByCount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3476A-52EA-2101-6804-BC1BF3D82B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db.courses.aggregate([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$sortByCount : '$level' }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9</a:t>
            </a:r>
          </a:p>
        </p:txBody>
      </p:sp>
    </p:spTree>
    <p:extLst>
      <p:ext uri="{BB962C8B-B14F-4D97-AF65-F5344CB8AC3E}">
        <p14:creationId xmlns:p14="http://schemas.microsoft.com/office/powerpoint/2010/main" val="8423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4878B6-D848-4ADE-6065-5760D285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83" y="2354239"/>
            <a:ext cx="666343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17487E-F34D-F1B3-4FC8-6CA7BD11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VS MONGODB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6E2B1-9725-9F1A-D4E8-9657A5C9EEE2}"/>
              </a:ext>
            </a:extLst>
          </p:cNvPr>
          <p:cNvSpPr txBox="1"/>
          <p:nvPr/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https://www.mongodb.com/docs/manual/reference/sql-aggregation-comparison/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A334B1-B0EA-391F-4888-1312B064A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367" y="2189369"/>
            <a:ext cx="4788505" cy="3747004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10</a:t>
            </a:r>
          </a:p>
        </p:txBody>
      </p:sp>
    </p:spTree>
    <p:extLst>
      <p:ext uri="{BB962C8B-B14F-4D97-AF65-F5344CB8AC3E}">
        <p14:creationId xmlns:p14="http://schemas.microsoft.com/office/powerpoint/2010/main" val="372751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3CEE5E-9D1B-CFD2-CA70-52677A06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FF8895E-3046-B005-7520-A4D472DB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03565"/>
            <a:ext cx="10945825" cy="37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8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4646A8-AFD3-5DFA-E69F-469A5661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421F8ED-1E58-812C-45C6-6F829890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4306" y="579473"/>
            <a:ext cx="74833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3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A356D8-D767-A9FA-3F72-C5A22FC3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783359-F220-0063-F47A-4E8706E98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2527" y="579473"/>
            <a:ext cx="69469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9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FAF9B-217E-863D-37F3-91208026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ESQUEMA DE VALIDACIÓN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073724B-6A36-3752-A896-88034F31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56" y="579473"/>
            <a:ext cx="76040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3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11</a:t>
            </a:r>
          </a:p>
        </p:txBody>
      </p:sp>
    </p:spTree>
    <p:extLst>
      <p:ext uri="{BB962C8B-B14F-4D97-AF65-F5344CB8AC3E}">
        <p14:creationId xmlns:p14="http://schemas.microsoft.com/office/powerpoint/2010/main" val="3355805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14CD3-326A-3479-B014-79689F72E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/>
              <a:t>A One-to-One relationship (1:1)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347865-1212-3933-A86A-6159D5B7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8" y="649707"/>
            <a:ext cx="3252398" cy="3146695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4A3F378-2DAA-52B6-69AE-027DDEB78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2179831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69012D-6370-8464-69CD-3E5A08D7E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671" y="1685261"/>
            <a:ext cx="4385187" cy="1743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3400"/>
              <a:t>One-to-Many relationships with Embedded Documents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2FAA31-278A-3A70-84A9-5DBDCBDF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52" y="1372357"/>
            <a:ext cx="1917814" cy="39954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A4A57BA-FB91-2493-23D1-8E065BE7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95" y="1372356"/>
            <a:ext cx="2297383" cy="399544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44BEE-3260-A955-0ACF-D44E10EC6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3700"/>
              <a:t>One-to-Many relationships with the document reference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2DF19B-F0E6-3756-8F3C-18862E32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82" y="649707"/>
            <a:ext cx="2855484" cy="3146695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F0200F3-63C9-5421-1043-CA44E3E1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1690158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1FDDEE-01DB-9BD7-E653-82914F502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 Many-to-Many relationship (N:M)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C4495C-FC99-677C-4E99-FB2DA49E8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29863"/>
            <a:ext cx="5708649" cy="31682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38E721-776D-9067-75BF-2FC03176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AUTENTICACIÓN Y AUTORIZACIÓN</a:t>
            </a:r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849E76F-AF4A-C8F7-93DC-2DE97C0C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r="1" b="12602"/>
          <a:stretch/>
        </p:blipFill>
        <p:spPr>
          <a:xfrm>
            <a:off x="2340897" y="579473"/>
            <a:ext cx="751020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1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054188-85F0-1A9D-28D2-AA190F17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RBAC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388D513-8F28-7941-79F5-B242527C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22" y="579473"/>
            <a:ext cx="808515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11F71-CB5C-035D-F75C-40E31D8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PRÁCTICO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07AD2AA-1D09-91D6-0BBD-876224BE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68919"/>
            <a:ext cx="10744200" cy="35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1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1F6E25-C31B-E021-6BF1-CA46372C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DEFINIDOS POR EL USUARIO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Marcador de contenido 8" descr="Diagrama, Gráfico de cajas y bigotes&#10;&#10;Descripción generada automáticamente">
            <a:extLst>
              <a:ext uri="{FF2B5EF4-FFF2-40B4-BE49-F238E27FC236}">
                <a16:creationId xmlns:a16="http://schemas.microsoft.com/office/drawing/2014/main" id="{802600D1-AAE2-44C5-844C-CDD9672E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12" y="1155730"/>
            <a:ext cx="8032376" cy="3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6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12</a:t>
            </a:r>
          </a:p>
        </p:txBody>
      </p:sp>
    </p:spTree>
    <p:extLst>
      <p:ext uri="{BB962C8B-B14F-4D97-AF65-F5344CB8AC3E}">
        <p14:creationId xmlns:p14="http://schemas.microsoft.com/office/powerpoint/2010/main" val="917175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C2EC73-0579-345B-F112-EC91D6E3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CFAC86F-5DE7-A966-5957-61A6A944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99" y="1521249"/>
            <a:ext cx="6129502" cy="37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37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58F71D0-A0DD-C4C3-75D2-66D2C729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32" y="847637"/>
            <a:ext cx="7042536" cy="39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6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5B0559-A2D8-AB11-C24B-B2676D04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ALTA DISPONIBILIDAD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25A8191-1539-5CD8-48D1-89936CC8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B4320320-3643-8B4D-BBA6-BEF064182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7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5E885-3953-2A3D-B969-D2369E7C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REPLICACIÓN</a:t>
            </a:r>
          </a:p>
        </p:txBody>
      </p:sp>
      <p:pic>
        <p:nvPicPr>
          <p:cNvPr id="4" name="Marcador de contenido 3" descr="MongoDB para Big Data – replicación y sharding (I) 0">
            <a:extLst>
              <a:ext uri="{FF2B5EF4-FFF2-40B4-BE49-F238E27FC236}">
                <a16:creationId xmlns:a16="http://schemas.microsoft.com/office/drawing/2014/main" id="{C5D61053-C2AA-2A2B-1FAB-7B660F64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94" y="2072640"/>
            <a:ext cx="10320336" cy="4128135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3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7A6D73-17EE-F6E2-DC9D-B9EAB704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OPLOG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702D6D5-D870-3864-9B85-F64C464B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3"/>
          <a:stretch/>
        </p:blipFill>
        <p:spPr>
          <a:xfrm>
            <a:off x="1846746" y="2354239"/>
            <a:ext cx="849850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5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2FCA19-5B34-C9B6-28A3-17F8D92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4119920-1A3D-83E7-E9A8-2E342A86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161" y="2149222"/>
            <a:ext cx="9835678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7934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179ADD-4822-EE54-E6AE-E4BA1FA6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SHARDING</a:t>
            </a:r>
          </a:p>
        </p:txBody>
      </p:sp>
      <p:pic>
        <p:nvPicPr>
          <p:cNvPr id="5" name="Marcador de contenido 4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D116B828-7945-944C-2333-BE04B5D9A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3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892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A2C44-4C82-FDA1-0E3D-C081CA3F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SHARDED CLUSTER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F4FE87-0BDB-C10D-198E-FCC9D195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75288"/>
            <a:ext cx="4942280" cy="3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3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C3988-3148-6004-FE83-C327B208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ESCALABILIDAD</a:t>
            </a:r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36DD48DE-09A3-8BEC-ED29-3A33C722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707789"/>
            <a:ext cx="10945825" cy="39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49DF3-62C2-227E-485F-DB4A8767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SHARDING KEY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AC99A41-9909-9C29-406B-6FFAAE3F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5751" y="1986850"/>
            <a:ext cx="5708649" cy="28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3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87BFAC-B239-8049-6891-29AA8EF8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CHARTS</a:t>
            </a:r>
          </a:p>
        </p:txBody>
      </p:sp>
      <p:pic>
        <p:nvPicPr>
          <p:cNvPr id="4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3A10CA1-5985-2613-1DBF-5BDDE6798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782" y="579473"/>
            <a:ext cx="5364435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40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D485ED-328F-4350-AB3E-F6EA45149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484" y="837483"/>
            <a:ext cx="10500646" cy="4843095"/>
          </a:xfrm>
          <a:custGeom>
            <a:avLst/>
            <a:gdLst>
              <a:gd name="connsiteX0" fmla="*/ 0 w 10052180"/>
              <a:gd name="connsiteY0" fmla="*/ 0 h 4650769"/>
              <a:gd name="connsiteX1" fmla="*/ 10052180 w 10052180"/>
              <a:gd name="connsiteY1" fmla="*/ 0 h 4650769"/>
              <a:gd name="connsiteX2" fmla="*/ 10052180 w 10052180"/>
              <a:gd name="connsiteY2" fmla="*/ 4571218 h 4650769"/>
              <a:gd name="connsiteX3" fmla="*/ 10050702 w 10052180"/>
              <a:gd name="connsiteY3" fmla="*/ 4571562 h 4650769"/>
              <a:gd name="connsiteX4" fmla="*/ 10001878 w 10052180"/>
              <a:gd name="connsiteY4" fmla="*/ 4572066 h 4650769"/>
              <a:gd name="connsiteX5" fmla="*/ 9969638 w 10052180"/>
              <a:gd name="connsiteY5" fmla="*/ 4575824 h 4650769"/>
              <a:gd name="connsiteX6" fmla="*/ 9864299 w 10052180"/>
              <a:gd name="connsiteY6" fmla="*/ 4580290 h 4650769"/>
              <a:gd name="connsiteX7" fmla="*/ 9796089 w 10052180"/>
              <a:gd name="connsiteY7" fmla="*/ 4591897 h 4650769"/>
              <a:gd name="connsiteX8" fmla="*/ 9658617 w 10052180"/>
              <a:gd name="connsiteY8" fmla="*/ 4628572 h 4650769"/>
              <a:gd name="connsiteX9" fmla="*/ 9605787 w 10052180"/>
              <a:gd name="connsiteY9" fmla="*/ 4633374 h 4650769"/>
              <a:gd name="connsiteX10" fmla="*/ 9408928 w 10052180"/>
              <a:gd name="connsiteY10" fmla="*/ 4634030 h 4650769"/>
              <a:gd name="connsiteX11" fmla="*/ 9290980 w 10052180"/>
              <a:gd name="connsiteY11" fmla="*/ 4628234 h 4650769"/>
              <a:gd name="connsiteX12" fmla="*/ 9195937 w 10052180"/>
              <a:gd name="connsiteY12" fmla="*/ 4629562 h 4650769"/>
              <a:gd name="connsiteX13" fmla="*/ 9091821 w 10052180"/>
              <a:gd name="connsiteY13" fmla="*/ 4619955 h 4650769"/>
              <a:gd name="connsiteX14" fmla="*/ 9005324 w 10052180"/>
              <a:gd name="connsiteY14" fmla="*/ 4627981 h 4650769"/>
              <a:gd name="connsiteX15" fmla="*/ 8911383 w 10052180"/>
              <a:gd name="connsiteY15" fmla="*/ 4634700 h 4650769"/>
              <a:gd name="connsiteX16" fmla="*/ 8853295 w 10052180"/>
              <a:gd name="connsiteY16" fmla="*/ 4644792 h 4650769"/>
              <a:gd name="connsiteX17" fmla="*/ 8813991 w 10052180"/>
              <a:gd name="connsiteY17" fmla="*/ 4634596 h 4650769"/>
              <a:gd name="connsiteX18" fmla="*/ 8687179 w 10052180"/>
              <a:gd name="connsiteY18" fmla="*/ 4588065 h 4650769"/>
              <a:gd name="connsiteX19" fmla="*/ 8623955 w 10052180"/>
              <a:gd name="connsiteY19" fmla="*/ 4578046 h 4650769"/>
              <a:gd name="connsiteX20" fmla="*/ 8622786 w 10052180"/>
              <a:gd name="connsiteY20" fmla="*/ 4577305 h 4650769"/>
              <a:gd name="connsiteX21" fmla="*/ 8600904 w 10052180"/>
              <a:gd name="connsiteY21" fmla="*/ 4582918 h 4650769"/>
              <a:gd name="connsiteX22" fmla="*/ 8433071 w 10052180"/>
              <a:gd name="connsiteY22" fmla="*/ 4606234 h 4650769"/>
              <a:gd name="connsiteX23" fmla="*/ 8318071 w 10052180"/>
              <a:gd name="connsiteY23" fmla="*/ 4586590 h 4650769"/>
              <a:gd name="connsiteX24" fmla="*/ 8242424 w 10052180"/>
              <a:gd name="connsiteY24" fmla="*/ 4566486 h 4650769"/>
              <a:gd name="connsiteX25" fmla="*/ 8193517 w 10052180"/>
              <a:gd name="connsiteY25" fmla="*/ 4551756 h 4650769"/>
              <a:gd name="connsiteX26" fmla="*/ 8156253 w 10052180"/>
              <a:gd name="connsiteY26" fmla="*/ 4539485 h 4650769"/>
              <a:gd name="connsiteX27" fmla="*/ 8105237 w 10052180"/>
              <a:gd name="connsiteY27" fmla="*/ 4530754 h 4650769"/>
              <a:gd name="connsiteX28" fmla="*/ 8012182 w 10052180"/>
              <a:gd name="connsiteY28" fmla="*/ 4569955 h 4650769"/>
              <a:gd name="connsiteX29" fmla="*/ 7873023 w 10052180"/>
              <a:gd name="connsiteY29" fmla="*/ 4594395 h 4650769"/>
              <a:gd name="connsiteX30" fmla="*/ 7766598 w 10052180"/>
              <a:gd name="connsiteY30" fmla="*/ 4583182 h 4650769"/>
              <a:gd name="connsiteX31" fmla="*/ 7739745 w 10052180"/>
              <a:gd name="connsiteY31" fmla="*/ 4588115 h 4650769"/>
              <a:gd name="connsiteX32" fmla="*/ 7616434 w 10052180"/>
              <a:gd name="connsiteY32" fmla="*/ 4564808 h 4650769"/>
              <a:gd name="connsiteX33" fmla="*/ 7431215 w 10052180"/>
              <a:gd name="connsiteY33" fmla="*/ 4552516 h 4650769"/>
              <a:gd name="connsiteX34" fmla="*/ 7237422 w 10052180"/>
              <a:gd name="connsiteY34" fmla="*/ 4498285 h 4650769"/>
              <a:gd name="connsiteX35" fmla="*/ 7011658 w 10052180"/>
              <a:gd name="connsiteY35" fmla="*/ 4451218 h 4650769"/>
              <a:gd name="connsiteX36" fmla="*/ 6867111 w 10052180"/>
              <a:gd name="connsiteY36" fmla="*/ 4419048 h 4650769"/>
              <a:gd name="connsiteX37" fmla="*/ 6712288 w 10052180"/>
              <a:gd name="connsiteY37" fmla="*/ 4430721 h 4650769"/>
              <a:gd name="connsiteX38" fmla="*/ 6543149 w 10052180"/>
              <a:gd name="connsiteY38" fmla="*/ 4429858 h 4650769"/>
              <a:gd name="connsiteX39" fmla="*/ 6393064 w 10052180"/>
              <a:gd name="connsiteY39" fmla="*/ 4406561 h 4650769"/>
              <a:gd name="connsiteX40" fmla="*/ 6303049 w 10052180"/>
              <a:gd name="connsiteY40" fmla="*/ 4399385 h 4650769"/>
              <a:gd name="connsiteX41" fmla="*/ 6268511 w 10052180"/>
              <a:gd name="connsiteY41" fmla="*/ 4407283 h 4650769"/>
              <a:gd name="connsiteX42" fmla="*/ 6220512 w 10052180"/>
              <a:gd name="connsiteY42" fmla="*/ 4411171 h 4650769"/>
              <a:gd name="connsiteX43" fmla="*/ 6135538 w 10052180"/>
              <a:gd name="connsiteY43" fmla="*/ 4426253 h 4650769"/>
              <a:gd name="connsiteX44" fmla="*/ 6031127 w 10052180"/>
              <a:gd name="connsiteY44" fmla="*/ 4420204 h 4650769"/>
              <a:gd name="connsiteX45" fmla="*/ 5969808 w 10052180"/>
              <a:gd name="connsiteY45" fmla="*/ 4408049 h 4650769"/>
              <a:gd name="connsiteX46" fmla="*/ 5944950 w 10052180"/>
              <a:gd name="connsiteY46" fmla="*/ 4393767 h 4650769"/>
              <a:gd name="connsiteX47" fmla="*/ 5509282 w 10052180"/>
              <a:gd name="connsiteY47" fmla="*/ 4393767 h 4650769"/>
              <a:gd name="connsiteX48" fmla="*/ 5488183 w 10052180"/>
              <a:gd name="connsiteY48" fmla="*/ 4398554 h 4650769"/>
              <a:gd name="connsiteX49" fmla="*/ 5481447 w 10052180"/>
              <a:gd name="connsiteY49" fmla="*/ 4395975 h 4650769"/>
              <a:gd name="connsiteX50" fmla="*/ 5473864 w 10052180"/>
              <a:gd name="connsiteY50" fmla="*/ 4393767 h 4650769"/>
              <a:gd name="connsiteX51" fmla="*/ 5441368 w 10052180"/>
              <a:gd name="connsiteY51" fmla="*/ 4393767 h 4650769"/>
              <a:gd name="connsiteX52" fmla="*/ 5427734 w 10052180"/>
              <a:gd name="connsiteY52" fmla="*/ 4401537 h 4650769"/>
              <a:gd name="connsiteX53" fmla="*/ 5412372 w 10052180"/>
              <a:gd name="connsiteY53" fmla="*/ 4394628 h 4650769"/>
              <a:gd name="connsiteX54" fmla="*/ 5412559 w 10052180"/>
              <a:gd name="connsiteY54" fmla="*/ 4393767 h 4650769"/>
              <a:gd name="connsiteX55" fmla="*/ 5182205 w 10052180"/>
              <a:gd name="connsiteY55" fmla="*/ 4393767 h 4650769"/>
              <a:gd name="connsiteX56" fmla="*/ 5167180 w 10052180"/>
              <a:gd name="connsiteY56" fmla="*/ 4401547 h 4650769"/>
              <a:gd name="connsiteX57" fmla="*/ 5116191 w 10052180"/>
              <a:gd name="connsiteY57" fmla="*/ 4410857 h 4650769"/>
              <a:gd name="connsiteX58" fmla="*/ 4978049 w 10052180"/>
              <a:gd name="connsiteY58" fmla="*/ 4444099 h 4650769"/>
              <a:gd name="connsiteX59" fmla="*/ 4918199 w 10052180"/>
              <a:gd name="connsiteY59" fmla="*/ 4475969 h 4650769"/>
              <a:gd name="connsiteX60" fmla="*/ 4819404 w 10052180"/>
              <a:gd name="connsiteY60" fmla="*/ 4498170 h 4650769"/>
              <a:gd name="connsiteX61" fmla="*/ 4748850 w 10052180"/>
              <a:gd name="connsiteY61" fmla="*/ 4510039 h 4650769"/>
              <a:gd name="connsiteX62" fmla="*/ 4728909 w 10052180"/>
              <a:gd name="connsiteY62" fmla="*/ 4533669 h 4650769"/>
              <a:gd name="connsiteX63" fmla="*/ 4728624 w 10052180"/>
              <a:gd name="connsiteY63" fmla="*/ 4534109 h 4650769"/>
              <a:gd name="connsiteX64" fmla="*/ 4685733 w 10052180"/>
              <a:gd name="connsiteY64" fmla="*/ 4537269 h 4650769"/>
              <a:gd name="connsiteX65" fmla="*/ 4591811 w 10052180"/>
              <a:gd name="connsiteY65" fmla="*/ 4562739 h 4650769"/>
              <a:gd name="connsiteX66" fmla="*/ 4562217 w 10052180"/>
              <a:gd name="connsiteY66" fmla="*/ 4569392 h 4650769"/>
              <a:gd name="connsiteX67" fmla="*/ 4546453 w 10052180"/>
              <a:gd name="connsiteY67" fmla="*/ 4575327 h 4650769"/>
              <a:gd name="connsiteX68" fmla="*/ 4522757 w 10052180"/>
              <a:gd name="connsiteY68" fmla="*/ 4559783 h 4650769"/>
              <a:gd name="connsiteX69" fmla="*/ 4493193 w 10052180"/>
              <a:gd name="connsiteY69" fmla="*/ 4566418 h 4650769"/>
              <a:gd name="connsiteX70" fmla="*/ 4486309 w 10052180"/>
              <a:gd name="connsiteY70" fmla="*/ 4568571 h 4650769"/>
              <a:gd name="connsiteX71" fmla="*/ 4434522 w 10052180"/>
              <a:gd name="connsiteY71" fmla="*/ 4553363 h 4650769"/>
              <a:gd name="connsiteX72" fmla="*/ 4429460 w 10052180"/>
              <a:gd name="connsiteY72" fmla="*/ 4547302 h 4650769"/>
              <a:gd name="connsiteX73" fmla="*/ 4403505 w 10052180"/>
              <a:gd name="connsiteY73" fmla="*/ 4544604 h 4650769"/>
              <a:gd name="connsiteX74" fmla="*/ 4400557 w 10052180"/>
              <a:gd name="connsiteY74" fmla="*/ 4546201 h 4650769"/>
              <a:gd name="connsiteX75" fmla="*/ 4379030 w 10052180"/>
              <a:gd name="connsiteY75" fmla="*/ 4536886 h 4650769"/>
              <a:gd name="connsiteX76" fmla="*/ 4292758 w 10052180"/>
              <a:gd name="connsiteY76" fmla="*/ 4520332 h 4650769"/>
              <a:gd name="connsiteX77" fmla="*/ 4126934 w 10052180"/>
              <a:gd name="connsiteY77" fmla="*/ 4511325 h 4650769"/>
              <a:gd name="connsiteX78" fmla="*/ 3954199 w 10052180"/>
              <a:gd name="connsiteY78" fmla="*/ 4486409 h 4650769"/>
              <a:gd name="connsiteX79" fmla="*/ 3790501 w 10052180"/>
              <a:gd name="connsiteY79" fmla="*/ 4495445 h 4650769"/>
              <a:gd name="connsiteX80" fmla="*/ 3492963 w 10052180"/>
              <a:gd name="connsiteY80" fmla="*/ 4468480 h 4650769"/>
              <a:gd name="connsiteX81" fmla="*/ 3390904 w 10052180"/>
              <a:gd name="connsiteY81" fmla="*/ 4465867 h 4650769"/>
              <a:gd name="connsiteX82" fmla="*/ 3322528 w 10052180"/>
              <a:gd name="connsiteY82" fmla="*/ 4464799 h 4650769"/>
              <a:gd name="connsiteX83" fmla="*/ 3317795 w 10052180"/>
              <a:gd name="connsiteY83" fmla="*/ 4467272 h 4650769"/>
              <a:gd name="connsiteX84" fmla="*/ 3298702 w 10052180"/>
              <a:gd name="connsiteY84" fmla="*/ 4468689 h 4650769"/>
              <a:gd name="connsiteX85" fmla="*/ 3293503 w 10052180"/>
              <a:gd name="connsiteY85" fmla="*/ 4479690 h 4650769"/>
              <a:gd name="connsiteX86" fmla="*/ 3229705 w 10052180"/>
              <a:gd name="connsiteY86" fmla="*/ 4489069 h 4650769"/>
              <a:gd name="connsiteX87" fmla="*/ 3076109 w 10052180"/>
              <a:gd name="connsiteY87" fmla="*/ 4492987 h 4650769"/>
              <a:gd name="connsiteX88" fmla="*/ 2962379 w 10052180"/>
              <a:gd name="connsiteY88" fmla="*/ 4474229 h 4650769"/>
              <a:gd name="connsiteX89" fmla="*/ 2924375 w 10052180"/>
              <a:gd name="connsiteY89" fmla="*/ 4484334 h 4650769"/>
              <a:gd name="connsiteX90" fmla="*/ 2871297 w 10052180"/>
              <a:gd name="connsiteY90" fmla="*/ 4491313 h 4650769"/>
              <a:gd name="connsiteX91" fmla="*/ 2700663 w 10052180"/>
              <a:gd name="connsiteY91" fmla="*/ 4485036 h 4650769"/>
              <a:gd name="connsiteX92" fmla="*/ 2560084 w 10052180"/>
              <a:gd name="connsiteY92" fmla="*/ 4489523 h 4650769"/>
              <a:gd name="connsiteX93" fmla="*/ 2479658 w 10052180"/>
              <a:gd name="connsiteY93" fmla="*/ 4499250 h 4650769"/>
              <a:gd name="connsiteX94" fmla="*/ 2309526 w 10052180"/>
              <a:gd name="connsiteY94" fmla="*/ 4471569 h 4650769"/>
              <a:gd name="connsiteX95" fmla="*/ 2143849 w 10052180"/>
              <a:gd name="connsiteY95" fmla="*/ 4458678 h 4650769"/>
              <a:gd name="connsiteX96" fmla="*/ 2054460 w 10052180"/>
              <a:gd name="connsiteY96" fmla="*/ 4444435 h 4650769"/>
              <a:gd name="connsiteX97" fmla="*/ 1875690 w 10052180"/>
              <a:gd name="connsiteY97" fmla="*/ 4462877 h 4650769"/>
              <a:gd name="connsiteX98" fmla="*/ 1829588 w 10052180"/>
              <a:gd name="connsiteY98" fmla="*/ 4463680 h 4650769"/>
              <a:gd name="connsiteX99" fmla="*/ 1729685 w 10052180"/>
              <a:gd name="connsiteY99" fmla="*/ 4483196 h 4650769"/>
              <a:gd name="connsiteX100" fmla="*/ 1672107 w 10052180"/>
              <a:gd name="connsiteY100" fmla="*/ 4487209 h 4650769"/>
              <a:gd name="connsiteX101" fmla="*/ 1514794 w 10052180"/>
              <a:gd name="connsiteY101" fmla="*/ 4506035 h 4650769"/>
              <a:gd name="connsiteX102" fmla="*/ 1375355 w 10052180"/>
              <a:gd name="connsiteY102" fmla="*/ 4535286 h 4650769"/>
              <a:gd name="connsiteX103" fmla="*/ 1281723 w 10052180"/>
              <a:gd name="connsiteY103" fmla="*/ 4557767 h 4650769"/>
              <a:gd name="connsiteX104" fmla="*/ 1152251 w 10052180"/>
              <a:gd name="connsiteY104" fmla="*/ 4596280 h 4650769"/>
              <a:gd name="connsiteX105" fmla="*/ 1112386 w 10052180"/>
              <a:gd name="connsiteY105" fmla="*/ 4603999 h 4650769"/>
              <a:gd name="connsiteX106" fmla="*/ 1055042 w 10052180"/>
              <a:gd name="connsiteY106" fmla="*/ 4590297 h 4650769"/>
              <a:gd name="connsiteX107" fmla="*/ 961705 w 10052180"/>
              <a:gd name="connsiteY107" fmla="*/ 4577719 h 4650769"/>
              <a:gd name="connsiteX108" fmla="*/ 875879 w 10052180"/>
              <a:gd name="connsiteY108" fmla="*/ 4564303 h 4650769"/>
              <a:gd name="connsiteX109" fmla="*/ 771366 w 10052180"/>
              <a:gd name="connsiteY109" fmla="*/ 4567383 h 4650769"/>
              <a:gd name="connsiteX110" fmla="*/ 676592 w 10052180"/>
              <a:gd name="connsiteY110" fmla="*/ 4560117 h 4650769"/>
              <a:gd name="connsiteX111" fmla="*/ 558512 w 10052180"/>
              <a:gd name="connsiteY111" fmla="*/ 4558530 h 4650769"/>
              <a:gd name="connsiteX112" fmla="*/ 362079 w 10052180"/>
              <a:gd name="connsiteY112" fmla="*/ 4545572 h 4650769"/>
              <a:gd name="connsiteX113" fmla="*/ 309653 w 10052180"/>
              <a:gd name="connsiteY113" fmla="*/ 4537476 h 4650769"/>
              <a:gd name="connsiteX114" fmla="*/ 174742 w 10052180"/>
              <a:gd name="connsiteY114" fmla="*/ 4492281 h 4650769"/>
              <a:gd name="connsiteX115" fmla="*/ 107390 w 10052180"/>
              <a:gd name="connsiteY115" fmla="*/ 4476433 h 4650769"/>
              <a:gd name="connsiteX116" fmla="*/ 2537 w 10052180"/>
              <a:gd name="connsiteY116" fmla="*/ 4465393 h 4650769"/>
              <a:gd name="connsiteX117" fmla="*/ 0 w 10052180"/>
              <a:gd name="connsiteY117" fmla="*/ 4463105 h 46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0052180" h="4650769">
                <a:moveTo>
                  <a:pt x="0" y="0"/>
                </a:moveTo>
                <a:lnTo>
                  <a:pt x="10052180" y="0"/>
                </a:lnTo>
                <a:lnTo>
                  <a:pt x="10052180" y="4571218"/>
                </a:lnTo>
                <a:lnTo>
                  <a:pt x="10050702" y="4571562"/>
                </a:lnTo>
                <a:cubicBezTo>
                  <a:pt x="10033695" y="4573943"/>
                  <a:pt x="10017259" y="4574375"/>
                  <a:pt x="10001878" y="4572066"/>
                </a:cubicBezTo>
                <a:cubicBezTo>
                  <a:pt x="9987347" y="4562370"/>
                  <a:pt x="9978539" y="4560848"/>
                  <a:pt x="9969638" y="4575824"/>
                </a:cubicBezTo>
                <a:cubicBezTo>
                  <a:pt x="9931111" y="4571506"/>
                  <a:pt x="9885705" y="4604598"/>
                  <a:pt x="9864299" y="4580290"/>
                </a:cubicBezTo>
                <a:cubicBezTo>
                  <a:pt x="9860644" y="4614890"/>
                  <a:pt x="9811449" y="4560843"/>
                  <a:pt x="9796089" y="4591897"/>
                </a:cubicBezTo>
                <a:cubicBezTo>
                  <a:pt x="9744340" y="4604414"/>
                  <a:pt x="9702353" y="4613016"/>
                  <a:pt x="9658617" y="4628572"/>
                </a:cubicBezTo>
                <a:cubicBezTo>
                  <a:pt x="9625107" y="4639733"/>
                  <a:pt x="9621223" y="4635658"/>
                  <a:pt x="9605787" y="4633374"/>
                </a:cubicBezTo>
                <a:cubicBezTo>
                  <a:pt x="9564172" y="4634284"/>
                  <a:pt x="9459602" y="4639135"/>
                  <a:pt x="9408928" y="4634030"/>
                </a:cubicBezTo>
                <a:cubicBezTo>
                  <a:pt x="9373936" y="4630911"/>
                  <a:pt x="9320962" y="4677031"/>
                  <a:pt x="9290980" y="4628234"/>
                </a:cubicBezTo>
                <a:cubicBezTo>
                  <a:pt x="9269062" y="4638218"/>
                  <a:pt x="9223761" y="4630232"/>
                  <a:pt x="9195937" y="4629562"/>
                </a:cubicBezTo>
                <a:cubicBezTo>
                  <a:pt x="9143088" y="4610116"/>
                  <a:pt x="9133223" y="4633821"/>
                  <a:pt x="9091821" y="4619955"/>
                </a:cubicBezTo>
                <a:cubicBezTo>
                  <a:pt x="9032935" y="4627891"/>
                  <a:pt x="9027183" y="4624471"/>
                  <a:pt x="9005324" y="4627981"/>
                </a:cubicBezTo>
                <a:cubicBezTo>
                  <a:pt x="8967164" y="4640966"/>
                  <a:pt x="8953005" y="4638659"/>
                  <a:pt x="8911383" y="4634700"/>
                </a:cubicBezTo>
                <a:cubicBezTo>
                  <a:pt x="8910140" y="4622209"/>
                  <a:pt x="8861731" y="4642891"/>
                  <a:pt x="8853295" y="4644792"/>
                </a:cubicBezTo>
                <a:cubicBezTo>
                  <a:pt x="8855383" y="4637166"/>
                  <a:pt x="8821677" y="4629387"/>
                  <a:pt x="8813991" y="4634596"/>
                </a:cubicBezTo>
                <a:cubicBezTo>
                  <a:pt x="8714011" y="4640974"/>
                  <a:pt x="8735462" y="4587278"/>
                  <a:pt x="8687179" y="4588065"/>
                </a:cubicBezTo>
                <a:cubicBezTo>
                  <a:pt x="8647941" y="4587885"/>
                  <a:pt x="8644846" y="4590573"/>
                  <a:pt x="8623955" y="4578046"/>
                </a:cubicBezTo>
                <a:lnTo>
                  <a:pt x="8622786" y="4577305"/>
                </a:lnTo>
                <a:lnTo>
                  <a:pt x="8600904" y="4582918"/>
                </a:lnTo>
                <a:cubicBezTo>
                  <a:pt x="8551179" y="4589770"/>
                  <a:pt x="8503007" y="4582778"/>
                  <a:pt x="8433071" y="4606234"/>
                </a:cubicBezTo>
                <a:cubicBezTo>
                  <a:pt x="8391517" y="4597543"/>
                  <a:pt x="8356812" y="4603351"/>
                  <a:pt x="8318071" y="4586590"/>
                </a:cubicBezTo>
                <a:cubicBezTo>
                  <a:pt x="8301780" y="4574528"/>
                  <a:pt x="8258966" y="4594748"/>
                  <a:pt x="8242424" y="4566486"/>
                </a:cubicBezTo>
                <a:cubicBezTo>
                  <a:pt x="8237603" y="4584126"/>
                  <a:pt x="8200783" y="4561583"/>
                  <a:pt x="8193517" y="4551756"/>
                </a:cubicBezTo>
                <a:cubicBezTo>
                  <a:pt x="8181915" y="4557821"/>
                  <a:pt x="8167403" y="4540618"/>
                  <a:pt x="8156253" y="4539485"/>
                </a:cubicBezTo>
                <a:cubicBezTo>
                  <a:pt x="8141597" y="4496572"/>
                  <a:pt x="8127998" y="4557617"/>
                  <a:pt x="8105237" y="4530754"/>
                </a:cubicBezTo>
                <a:cubicBezTo>
                  <a:pt x="8091039" y="4542025"/>
                  <a:pt x="8045973" y="4563365"/>
                  <a:pt x="8012182" y="4569955"/>
                </a:cubicBezTo>
                <a:cubicBezTo>
                  <a:pt x="7945237" y="4585532"/>
                  <a:pt x="7935255" y="4616038"/>
                  <a:pt x="7873023" y="4594395"/>
                </a:cubicBezTo>
                <a:cubicBezTo>
                  <a:pt x="7859384" y="4618199"/>
                  <a:pt x="7761094" y="4535441"/>
                  <a:pt x="7766598" y="4583182"/>
                </a:cubicBezTo>
                <a:cubicBezTo>
                  <a:pt x="7745587" y="4577284"/>
                  <a:pt x="7733182" y="4556528"/>
                  <a:pt x="7739745" y="4588115"/>
                </a:cubicBezTo>
                <a:lnTo>
                  <a:pt x="7616434" y="4564808"/>
                </a:lnTo>
                <a:cubicBezTo>
                  <a:pt x="7546376" y="4561257"/>
                  <a:pt x="7499612" y="4575632"/>
                  <a:pt x="7431215" y="4552516"/>
                </a:cubicBezTo>
                <a:cubicBezTo>
                  <a:pt x="7362500" y="4539342"/>
                  <a:pt x="7331229" y="4514002"/>
                  <a:pt x="7237422" y="4498285"/>
                </a:cubicBezTo>
                <a:cubicBezTo>
                  <a:pt x="7171877" y="4484375"/>
                  <a:pt x="7080174" y="4453116"/>
                  <a:pt x="7011658" y="4451218"/>
                </a:cubicBezTo>
                <a:cubicBezTo>
                  <a:pt x="6935893" y="4414558"/>
                  <a:pt x="6950516" y="4446303"/>
                  <a:pt x="6867111" y="4419048"/>
                </a:cubicBezTo>
                <a:cubicBezTo>
                  <a:pt x="6820640" y="4462144"/>
                  <a:pt x="6759791" y="4426229"/>
                  <a:pt x="6712288" y="4430721"/>
                </a:cubicBezTo>
                <a:cubicBezTo>
                  <a:pt x="6658294" y="4432523"/>
                  <a:pt x="6596353" y="4433885"/>
                  <a:pt x="6543149" y="4429858"/>
                </a:cubicBezTo>
                <a:cubicBezTo>
                  <a:pt x="6505785" y="4400413"/>
                  <a:pt x="6438998" y="4445436"/>
                  <a:pt x="6393064" y="4406561"/>
                </a:cubicBezTo>
                <a:cubicBezTo>
                  <a:pt x="6375470" y="4396073"/>
                  <a:pt x="6316748" y="4386920"/>
                  <a:pt x="6303049" y="4399385"/>
                </a:cubicBezTo>
                <a:cubicBezTo>
                  <a:pt x="6290271" y="4400402"/>
                  <a:pt x="6276955" y="4392864"/>
                  <a:pt x="6268511" y="4407283"/>
                </a:cubicBezTo>
                <a:cubicBezTo>
                  <a:pt x="6255819" y="4424201"/>
                  <a:pt x="6218422" y="4388280"/>
                  <a:pt x="6220512" y="4411171"/>
                </a:cubicBezTo>
                <a:cubicBezTo>
                  <a:pt x="6193829" y="4386375"/>
                  <a:pt x="6162713" y="4421037"/>
                  <a:pt x="6135538" y="4426253"/>
                </a:cubicBezTo>
                <a:cubicBezTo>
                  <a:pt x="6115250" y="4402715"/>
                  <a:pt x="6087532" y="4424859"/>
                  <a:pt x="6031127" y="4420204"/>
                </a:cubicBezTo>
                <a:cubicBezTo>
                  <a:pt x="6014546" y="4399963"/>
                  <a:pt x="5996210" y="4415252"/>
                  <a:pt x="5969808" y="4408049"/>
                </a:cubicBezTo>
                <a:lnTo>
                  <a:pt x="5944950" y="4393767"/>
                </a:lnTo>
                <a:lnTo>
                  <a:pt x="5509282" y="4393767"/>
                </a:lnTo>
                <a:lnTo>
                  <a:pt x="5488183" y="4398554"/>
                </a:lnTo>
                <a:lnTo>
                  <a:pt x="5481447" y="4395975"/>
                </a:lnTo>
                <a:lnTo>
                  <a:pt x="5473864" y="4393767"/>
                </a:lnTo>
                <a:lnTo>
                  <a:pt x="5441368" y="4393767"/>
                </a:lnTo>
                <a:lnTo>
                  <a:pt x="5427734" y="4401537"/>
                </a:lnTo>
                <a:cubicBezTo>
                  <a:pt x="5424659" y="4397308"/>
                  <a:pt x="5420116" y="4394509"/>
                  <a:pt x="5412372" y="4394628"/>
                </a:cubicBezTo>
                <a:lnTo>
                  <a:pt x="5412559" y="4393767"/>
                </a:lnTo>
                <a:lnTo>
                  <a:pt x="5182205" y="4393767"/>
                </a:lnTo>
                <a:lnTo>
                  <a:pt x="5167180" y="4401547"/>
                </a:lnTo>
                <a:cubicBezTo>
                  <a:pt x="5145322" y="4388995"/>
                  <a:pt x="5130136" y="4396666"/>
                  <a:pt x="5116191" y="4410857"/>
                </a:cubicBezTo>
                <a:cubicBezTo>
                  <a:pt x="5069121" y="4410132"/>
                  <a:pt x="5029330" y="4432817"/>
                  <a:pt x="4978049" y="4444099"/>
                </a:cubicBezTo>
                <a:cubicBezTo>
                  <a:pt x="4921746" y="4464946"/>
                  <a:pt x="4952787" y="4460274"/>
                  <a:pt x="4918199" y="4475969"/>
                </a:cubicBezTo>
                <a:lnTo>
                  <a:pt x="4819404" y="4498170"/>
                </a:lnTo>
                <a:lnTo>
                  <a:pt x="4748850" y="4510039"/>
                </a:lnTo>
                <a:lnTo>
                  <a:pt x="4728909" y="4533669"/>
                </a:lnTo>
                <a:lnTo>
                  <a:pt x="4728624" y="4534109"/>
                </a:lnTo>
                <a:lnTo>
                  <a:pt x="4685733" y="4537269"/>
                </a:lnTo>
                <a:cubicBezTo>
                  <a:pt x="4662932" y="4542040"/>
                  <a:pt x="4617689" y="4556675"/>
                  <a:pt x="4591811" y="4562739"/>
                </a:cubicBezTo>
                <a:cubicBezTo>
                  <a:pt x="4568298" y="4558219"/>
                  <a:pt x="4553786" y="4538337"/>
                  <a:pt x="4562217" y="4569392"/>
                </a:cubicBezTo>
                <a:cubicBezTo>
                  <a:pt x="4554496" y="4568788"/>
                  <a:pt x="4549787" y="4571298"/>
                  <a:pt x="4546453" y="4575327"/>
                </a:cubicBezTo>
                <a:lnTo>
                  <a:pt x="4522757" y="4559783"/>
                </a:lnTo>
                <a:lnTo>
                  <a:pt x="4493193" y="4566418"/>
                </a:lnTo>
                <a:lnTo>
                  <a:pt x="4486309" y="4568571"/>
                </a:lnTo>
                <a:lnTo>
                  <a:pt x="4434522" y="4553363"/>
                </a:lnTo>
                <a:lnTo>
                  <a:pt x="4429460" y="4547302"/>
                </a:lnTo>
                <a:cubicBezTo>
                  <a:pt x="4424037" y="4543565"/>
                  <a:pt x="4416331" y="4541821"/>
                  <a:pt x="4403505" y="4544604"/>
                </a:cubicBezTo>
                <a:lnTo>
                  <a:pt x="4400557" y="4546201"/>
                </a:lnTo>
                <a:lnTo>
                  <a:pt x="4379030" y="4536886"/>
                </a:lnTo>
                <a:cubicBezTo>
                  <a:pt x="4372078" y="4532654"/>
                  <a:pt x="4297808" y="4527155"/>
                  <a:pt x="4292758" y="4520332"/>
                </a:cubicBezTo>
                <a:cubicBezTo>
                  <a:pt x="4211493" y="4536974"/>
                  <a:pt x="4205812" y="4507045"/>
                  <a:pt x="4126934" y="4511325"/>
                </a:cubicBezTo>
                <a:cubicBezTo>
                  <a:pt x="4058483" y="4465563"/>
                  <a:pt x="4015465" y="4493211"/>
                  <a:pt x="3954199" y="4486409"/>
                </a:cubicBezTo>
                <a:cubicBezTo>
                  <a:pt x="3895850" y="4481584"/>
                  <a:pt x="3868881" y="4496263"/>
                  <a:pt x="3790501" y="4495445"/>
                </a:cubicBezTo>
                <a:cubicBezTo>
                  <a:pt x="3707431" y="4485284"/>
                  <a:pt x="3586435" y="4490248"/>
                  <a:pt x="3492963" y="4468480"/>
                </a:cubicBezTo>
                <a:cubicBezTo>
                  <a:pt x="3419549" y="4461359"/>
                  <a:pt x="3419311" y="4466480"/>
                  <a:pt x="3390904" y="4465867"/>
                </a:cubicBezTo>
                <a:cubicBezTo>
                  <a:pt x="3381467" y="4468795"/>
                  <a:pt x="3331557" y="4460030"/>
                  <a:pt x="3322528" y="4464799"/>
                </a:cubicBezTo>
                <a:lnTo>
                  <a:pt x="3317795" y="4467272"/>
                </a:lnTo>
                <a:lnTo>
                  <a:pt x="3298702" y="4468689"/>
                </a:lnTo>
                <a:lnTo>
                  <a:pt x="3293503" y="4479690"/>
                </a:lnTo>
                <a:lnTo>
                  <a:pt x="3229705" y="4489069"/>
                </a:lnTo>
                <a:cubicBezTo>
                  <a:pt x="3187202" y="4462144"/>
                  <a:pt x="3151062" y="4494035"/>
                  <a:pt x="3076109" y="4492987"/>
                </a:cubicBezTo>
                <a:cubicBezTo>
                  <a:pt x="3056222" y="4483674"/>
                  <a:pt x="2977114" y="4460921"/>
                  <a:pt x="2962379" y="4474229"/>
                </a:cubicBezTo>
                <a:cubicBezTo>
                  <a:pt x="2948249" y="4476071"/>
                  <a:pt x="2933210" y="4469418"/>
                  <a:pt x="2924375" y="4484334"/>
                </a:cubicBezTo>
                <a:cubicBezTo>
                  <a:pt x="2910921" y="4502015"/>
                  <a:pt x="2868144" y="4468636"/>
                  <a:pt x="2871297" y="4491313"/>
                </a:cubicBezTo>
                <a:cubicBezTo>
                  <a:pt x="2834012" y="4491430"/>
                  <a:pt x="2752532" y="4485335"/>
                  <a:pt x="2700663" y="4485036"/>
                </a:cubicBezTo>
                <a:cubicBezTo>
                  <a:pt x="2675164" y="4459571"/>
                  <a:pt x="2600340" y="4494322"/>
                  <a:pt x="2560084" y="4489523"/>
                </a:cubicBezTo>
                <a:cubicBezTo>
                  <a:pt x="2524760" y="4491171"/>
                  <a:pt x="2521424" y="4504416"/>
                  <a:pt x="2479658" y="4499250"/>
                </a:cubicBezTo>
                <a:cubicBezTo>
                  <a:pt x="2405210" y="4494755"/>
                  <a:pt x="2378207" y="4484444"/>
                  <a:pt x="2309526" y="4471569"/>
                </a:cubicBezTo>
                <a:cubicBezTo>
                  <a:pt x="2231692" y="4461873"/>
                  <a:pt x="2230867" y="4475023"/>
                  <a:pt x="2143849" y="4458678"/>
                </a:cubicBezTo>
                <a:cubicBezTo>
                  <a:pt x="2123776" y="4453795"/>
                  <a:pt x="2075082" y="4453878"/>
                  <a:pt x="2054460" y="4444435"/>
                </a:cubicBezTo>
                <a:cubicBezTo>
                  <a:pt x="2025665" y="4449526"/>
                  <a:pt x="1907402" y="4455434"/>
                  <a:pt x="1875690" y="4462877"/>
                </a:cubicBezTo>
                <a:cubicBezTo>
                  <a:pt x="1830650" y="4467513"/>
                  <a:pt x="1869806" y="4459610"/>
                  <a:pt x="1829588" y="4463680"/>
                </a:cubicBezTo>
                <a:cubicBezTo>
                  <a:pt x="1791050" y="4448543"/>
                  <a:pt x="1782985" y="4472982"/>
                  <a:pt x="1729685" y="4483196"/>
                </a:cubicBezTo>
                <a:cubicBezTo>
                  <a:pt x="1707743" y="4468503"/>
                  <a:pt x="1689784" y="4474556"/>
                  <a:pt x="1672107" y="4487209"/>
                </a:cubicBezTo>
                <a:cubicBezTo>
                  <a:pt x="1620500" y="4481667"/>
                  <a:pt x="1573015" y="4500097"/>
                  <a:pt x="1514794" y="4506035"/>
                </a:cubicBezTo>
                <a:cubicBezTo>
                  <a:pt x="1452269" y="4488005"/>
                  <a:pt x="1437575" y="4529096"/>
                  <a:pt x="1375355" y="4535286"/>
                </a:cubicBezTo>
                <a:cubicBezTo>
                  <a:pt x="1321736" y="4564899"/>
                  <a:pt x="1333953" y="4560797"/>
                  <a:pt x="1281723" y="4557767"/>
                </a:cubicBezTo>
                <a:cubicBezTo>
                  <a:pt x="1233584" y="4553963"/>
                  <a:pt x="1251636" y="4608894"/>
                  <a:pt x="1152251" y="4596280"/>
                </a:cubicBezTo>
                <a:cubicBezTo>
                  <a:pt x="1144905" y="4590601"/>
                  <a:pt x="1110779" y="4596258"/>
                  <a:pt x="1112386" y="4603999"/>
                </a:cubicBezTo>
                <a:cubicBezTo>
                  <a:pt x="1104086" y="4601575"/>
                  <a:pt x="1057064" y="4577908"/>
                  <a:pt x="1055042" y="4590297"/>
                </a:cubicBezTo>
                <a:cubicBezTo>
                  <a:pt x="1013255" y="4591647"/>
                  <a:pt x="998979" y="4593064"/>
                  <a:pt x="961705" y="4577719"/>
                </a:cubicBezTo>
                <a:cubicBezTo>
                  <a:pt x="940108" y="4572850"/>
                  <a:pt x="934154" y="4575904"/>
                  <a:pt x="875879" y="4564303"/>
                </a:cubicBezTo>
                <a:cubicBezTo>
                  <a:pt x="833691" y="4575554"/>
                  <a:pt x="825327" y="4551279"/>
                  <a:pt x="771366" y="4567383"/>
                </a:cubicBezTo>
                <a:cubicBezTo>
                  <a:pt x="743555" y="4566313"/>
                  <a:pt x="697843" y="4571452"/>
                  <a:pt x="676592" y="4560117"/>
                </a:cubicBezTo>
                <a:cubicBezTo>
                  <a:pt x="643619" y="4606945"/>
                  <a:pt x="593631" y="4557605"/>
                  <a:pt x="558512" y="4558530"/>
                </a:cubicBezTo>
                <a:cubicBezTo>
                  <a:pt x="507618" y="4560458"/>
                  <a:pt x="403556" y="4549081"/>
                  <a:pt x="362079" y="4545572"/>
                </a:cubicBezTo>
                <a:cubicBezTo>
                  <a:pt x="346531" y="4546886"/>
                  <a:pt x="342400" y="4550710"/>
                  <a:pt x="309653" y="4537476"/>
                </a:cubicBezTo>
                <a:cubicBezTo>
                  <a:pt x="266974" y="4519218"/>
                  <a:pt x="225607" y="4508008"/>
                  <a:pt x="174742" y="4492281"/>
                </a:cubicBezTo>
                <a:cubicBezTo>
                  <a:pt x="161353" y="4460328"/>
                  <a:pt x="108876" y="4511194"/>
                  <a:pt x="107390" y="4476433"/>
                </a:cubicBezTo>
                <a:cubicBezTo>
                  <a:pt x="84507" y="4499356"/>
                  <a:pt x="41258" y="4463491"/>
                  <a:pt x="2537" y="4465393"/>
                </a:cubicBezTo>
                <a:lnTo>
                  <a:pt x="0" y="446310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8F41A7-A00A-3C03-83CC-AC48DAE8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76" y="1729408"/>
            <a:ext cx="7127248" cy="2105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EJERCICIO 13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DBF56-04ED-E445-0430-0812410A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456" y="4195065"/>
            <a:ext cx="5549088" cy="11254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https://www.mongodb.com/docs/charts/tutorial/movie-details/movie-details-tutorial-overview/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353D259-DA18-451D-9A95-02198BF55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546282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7299</TotalTime>
  <Words>1102</Words>
  <Application>Microsoft Office PowerPoint</Application>
  <PresentationFormat>Panorámica</PresentationFormat>
  <Paragraphs>176</Paragraphs>
  <Slides>88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Meiryo</vt:lpstr>
      <vt:lpstr>Arial</vt:lpstr>
      <vt:lpstr>Calibri</vt:lpstr>
      <vt:lpstr>Calibri Light</vt:lpstr>
      <vt:lpstr>Tema de Office</vt:lpstr>
      <vt:lpstr>Presentación de PowerPoint</vt:lpstr>
      <vt:lpstr>ACCIÓN FORMATIVA</vt:lpstr>
      <vt:lpstr>CONTENIDOS</vt:lpstr>
      <vt:lpstr>PRESENTACIón</vt:lpstr>
      <vt:lpstr>Presentación de PowerPoint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MONGODB</vt:lpstr>
      <vt:lpstr>BASE DE DATOS DOCUMENTAL</vt:lpstr>
      <vt:lpstr>MOTORES NOSQL</vt:lpstr>
      <vt:lpstr>CARACTERÍSTICAS MONGODB</vt:lpstr>
      <vt:lpstr>JSON</vt:lpstr>
      <vt:lpstr>Presentación de PowerPoint</vt:lpstr>
      <vt:lpstr>CREAR CUENTA DE MONGODB ATLAS Y LANZAR PRIMER CLUSTER</vt:lpstr>
      <vt:lpstr>MONGODB COMPASS</vt:lpstr>
      <vt:lpstr>RECORRIDO POR MONGODB COMPASS Y CONECTARNOS A NUESTRO CLUSTER</vt:lpstr>
      <vt:lpstr>Presentación de PowerPoint</vt:lpstr>
      <vt:lpstr>INSERTAR DOCUMENTOS</vt:lpstr>
      <vt:lpstr>CAMPO OBLIGATORIO _ID</vt:lpstr>
      <vt:lpstr>RECUPERAR DOCUMENTOS</vt:lpstr>
      <vt:lpstr>OPERADORES COMPARACIÓN</vt:lpstr>
      <vt:lpstr>EJERCICIO 1</vt:lpstr>
      <vt:lpstr>ELIMINAR DOCUMENTOS Y BBDD</vt:lpstr>
      <vt:lpstr>EJERCICIO 2</vt:lpstr>
      <vt:lpstr>MODIFICAR UN ELEMENTO</vt:lpstr>
      <vt:lpstr>EJERCICIO 3</vt:lpstr>
      <vt:lpstr>MODIFICAR MÚLTIPLES ELEMENTOS</vt:lpstr>
      <vt:lpstr>EJERCICIO 4</vt:lpstr>
      <vt:lpstr>OPERADORES LÓGICOS</vt:lpstr>
      <vt:lpstr>EJERCICIO 5</vt:lpstr>
      <vt:lpstr>CURSORES Y MÉTODOS</vt:lpstr>
      <vt:lpstr>RECUPERAR SOLO ALGUNOS CAMPOS</vt:lpstr>
      <vt:lpstr>EJERCICIO 6</vt:lpstr>
      <vt:lpstr>DOCUMENTOS EMBEBIDOS</vt:lpstr>
      <vt:lpstr>EJERCICIO 7</vt:lpstr>
      <vt:lpstr>DATE</vt:lpstr>
      <vt:lpstr>EJERCICIO 8</vt:lpstr>
      <vt:lpstr>ÍNDICES</vt:lpstr>
      <vt:lpstr>ÍNDICE SIMPLE</vt:lpstr>
      <vt:lpstr>ÍNDICE COMPUESTO</vt:lpstr>
      <vt:lpstr>ÍNDICE MULTIKEY</vt:lpstr>
      <vt:lpstr>GEOJSON</vt:lpstr>
      <vt:lpstr>ÍNDICE GEOESPACIAL</vt:lpstr>
      <vt:lpstr>AGGREGATION PIPELINE</vt:lpstr>
      <vt:lpstr>$match</vt:lpstr>
      <vt:lpstr>$project</vt:lpstr>
      <vt:lpstr>$group</vt:lpstr>
      <vt:lpstr>$out</vt:lpstr>
      <vt:lpstr>$unwind</vt:lpstr>
      <vt:lpstr>$sort</vt:lpstr>
      <vt:lpstr>$limit</vt:lpstr>
      <vt:lpstr>$addFields</vt:lpstr>
      <vt:lpstr>$count</vt:lpstr>
      <vt:lpstr>$lookup</vt:lpstr>
      <vt:lpstr>$sortByCount</vt:lpstr>
      <vt:lpstr>EJERCICIO 9</vt:lpstr>
      <vt:lpstr>SQL VS MONGODB</vt:lpstr>
      <vt:lpstr>EJERCICIO 10</vt:lpstr>
      <vt:lpstr>DATA MODEL</vt:lpstr>
      <vt:lpstr>DOCUMENTOS EMBEBIDOS</vt:lpstr>
      <vt:lpstr>REFERENCIAS</vt:lpstr>
      <vt:lpstr>ESQUEMA DE VALIDACIÓN</vt:lpstr>
      <vt:lpstr>EJERCICIO 11</vt:lpstr>
      <vt:lpstr>A One-to-One relationship (1:1) </vt:lpstr>
      <vt:lpstr>One-to-Many relationships with Embedded Documents</vt:lpstr>
      <vt:lpstr>One-to-Many relationships with the document reference </vt:lpstr>
      <vt:lpstr>A Many-to-Many relationship (N:M) </vt:lpstr>
      <vt:lpstr>AUTENTICACIÓN Y AUTORIZACIÓN</vt:lpstr>
      <vt:lpstr>RBAC</vt:lpstr>
      <vt:lpstr>CASO PRÁCTICO</vt:lpstr>
      <vt:lpstr>ROLES DEFINIDOS POR EL USUARIO</vt:lpstr>
      <vt:lpstr>EJERCICIO 12</vt:lpstr>
      <vt:lpstr>BACKUPS</vt:lpstr>
      <vt:lpstr>Presentación de PowerPoint</vt:lpstr>
      <vt:lpstr>ALTA DISPONIBILIDAD</vt:lpstr>
      <vt:lpstr>Presentación de PowerPoint</vt:lpstr>
      <vt:lpstr>REPLICACIÓN</vt:lpstr>
      <vt:lpstr>OPLOG</vt:lpstr>
      <vt:lpstr>DEMO</vt:lpstr>
      <vt:lpstr>SHARDING</vt:lpstr>
      <vt:lpstr>SHARDED CLUSTER</vt:lpstr>
      <vt:lpstr>ESCALABILIDAD</vt:lpstr>
      <vt:lpstr>SHARDING KEY</vt:lpstr>
      <vt:lpstr>CHARTS</vt:lpstr>
      <vt:lpstr>EJERCICIO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15</cp:revision>
  <dcterms:created xsi:type="dcterms:W3CDTF">2023-03-30T09:03:42Z</dcterms:created>
  <dcterms:modified xsi:type="dcterms:W3CDTF">2023-04-12T12:52:15Z</dcterms:modified>
</cp:coreProperties>
</file>